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1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30FBA-F32B-42C9-9485-4AE4D75BCFA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6B03C-2E22-4C35-846E-7AC136AE6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4000" dirty="0">
                <a:solidFill>
                  <a:srgbClr val="FF0066"/>
                </a:solidFill>
                <a:latin typeface="Arial Rounded MT Bold" pitchFamily="34" charset="0"/>
              </a:rPr>
              <a:t>Unit – II</a:t>
            </a:r>
          </a:p>
          <a:p>
            <a:pPr marL="0" indent="0" algn="ctr">
              <a:buFont typeface="Arial" charset="0"/>
              <a:buNone/>
            </a:pPr>
            <a:r>
              <a:rPr lang="en-US" sz="5400" dirty="0">
                <a:solidFill>
                  <a:srgbClr val="FF0066"/>
                </a:solidFill>
                <a:latin typeface="Arial Rounded MT Bold" pitchFamily="34" charset="0"/>
              </a:rPr>
              <a:t>Industrial Productions</a:t>
            </a:r>
          </a:p>
          <a:p>
            <a:pPr marL="0" indent="0" algn="ctr">
              <a:buFont typeface="Arial" charset="0"/>
              <a:buNone/>
            </a:pPr>
            <a:endParaRPr lang="en-US" sz="40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Mr. S. N.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Mendhe</a:t>
            </a:r>
            <a:endParaRPr lang="en-US" sz="4800" dirty="0">
              <a:solidFill>
                <a:srgbClr val="0000CC"/>
              </a:solidFill>
              <a:latin typeface="Arial Rounded MT Bold" pitchFamily="34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4800" dirty="0">
                <a:solidFill>
                  <a:srgbClr val="FF0000"/>
                </a:solidFill>
                <a:latin typeface="Arial Rounded MT Bold" pitchFamily="34" charset="0"/>
              </a:rPr>
              <a:t>Department of Microbiology,</a:t>
            </a:r>
          </a:p>
          <a:p>
            <a:pPr marL="0" indent="0" algn="ctr">
              <a:buFont typeface="Arial" charset="0"/>
              <a:buNone/>
            </a:pP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Shri</a:t>
            </a: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Shivaji</a:t>
            </a:r>
            <a:r>
              <a:rPr lang="en-US" sz="4800" dirty="0">
                <a:solidFill>
                  <a:srgbClr val="0000CC"/>
                </a:solidFill>
                <a:latin typeface="Arial Rounded MT Bold" pitchFamily="34" charset="0"/>
              </a:rPr>
              <a:t> Science and Arts College, </a:t>
            </a:r>
            <a:r>
              <a:rPr lang="en-US" sz="4800" dirty="0" err="1">
                <a:solidFill>
                  <a:srgbClr val="0000CC"/>
                </a:solidFill>
                <a:latin typeface="Arial Rounded MT Bold" pitchFamily="34" charset="0"/>
              </a:rPr>
              <a:t>Chikhli</a:t>
            </a:r>
            <a:endParaRPr lang="en-IN" sz="4800" dirty="0">
              <a:solidFill>
                <a:srgbClr val="0000CC"/>
              </a:solidFill>
              <a:latin typeface="Arial Rounded MT Bold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9262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Beet molasses is extensively used as a raw material for the commercial production of citric acid.  Beet molasses requires pre-treatment, since it contains excessive amount of trace metals.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These metals affect citric acid production. Therefore, it is necessary to minimize the concentration of these metals in the fermentation media.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this beet molasses is treated with potassium           before sterilization. Apart from carbohydrates, other trace elements namely potassium, phosphorus,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sulphur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magnesium are to be added in the fermentation media 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These metals are added in the form of their salts.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According to Currie (1917), the most favorable fermentation media for producing citric acid contains following compounds:-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Sucrose   			- 125 to 150 gm. /lit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Ammonium nitrate 	- 2 to 2.5 gm. /lit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   		- 0.75 to 1 gm. /lit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MgSO</a:t>
            </a:r>
            <a:r>
              <a:rPr lang="en-US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.7H</a:t>
            </a:r>
            <a:r>
              <a:rPr lang="en-US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  		- 0.20 to 0.25 gm. /lit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   				- 3.4 to 3.5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Inorganic salts should not be added beyond the concentration mentioned above otherwise yield of citric acid is lowered.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Fermentation Process: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Fermentations are carried out in shallow pans made up of aluminum of purity of 99.80% or greater. In the citric acid fermentation, the conversion of sugar to citric acid is brought about by the intracellular enzymes.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Sugar is metabolized by the molds and citric acid is excreted outside in the medium.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Therefore, citric acid fermentation is advantageous in shallow pans where the medium is covered by a thin layer of mycelium mat and is rapid rather than deep tanks, in which the surface area of mycelium is small in comparison to the volume to the medium.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3300" dirty="0" smtClean="0">
                <a:solidFill>
                  <a:srgbClr val="FF0000"/>
                </a:solidFill>
              </a:rPr>
              <a:t> </a:t>
            </a:r>
            <a:r>
              <a:rPr lang="en-US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shallow pans, a large surface area of the mycelium is exposed to a relatively shallow layer of fermentation media.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3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Under such conditions, high level of the sugar is converted to citric acid and moreover fermentation is rapid and fermentation time is shortened.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shallow pans, fermentation medium is inoculated by blowing the spores across the surface of the medium so that they float in the medium.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For obtaining maximum yields, following fermentation conditions should be maintained.</a:t>
            </a:r>
          </a:p>
          <a:p>
            <a:pPr marL="0" indent="0">
              <a:buNone/>
            </a:pPr>
            <a:endParaRPr lang="en-US" sz="3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pH:</a:t>
            </a:r>
            <a:r>
              <a:rPr lang="en-US" sz="3600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low pH values (3.4 to 3.5) are favorable for the citric acid production. Use of low pH is advantageous because </a:t>
            </a:r>
          </a:p>
          <a:p>
            <a:pPr marL="857250" lvl="0" indent="-857250" algn="just">
              <a:buAutoNum type="romanLcParenR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High yield of citric acid is favored and oxalic acid production is suppressed. </a:t>
            </a:r>
          </a:p>
          <a:p>
            <a:pPr marL="857250" lvl="0" indent="-857250" algn="just">
              <a:buAutoNum type="romanLcParenR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Danger of contamination is minimized.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0" indent="-857250" algn="just">
              <a:buAutoNum type="romanLcParenR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iii) Best citric acid producing molds possess greatest tolerance to low pH values.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 pH is adjusted by the addition of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only. Other acids like H</a:t>
            </a:r>
            <a:r>
              <a:rPr lang="en-US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3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Nitric acid and acetic acid can be used for pH adjustment but are inferior to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Temperature:</a:t>
            </a:r>
            <a:r>
              <a:rPr lang="en-US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temperature range of 26 to 28⁰C is considered to be satisfactory and increase in temperature above 30⁰C decrease the citric acid yield.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2615FD"/>
                </a:solidFill>
                <a:latin typeface="Arial Rounded MT Bold" pitchFamily="34" charset="0"/>
                <a:cs typeface="Times New Roman" pitchFamily="18" charset="0"/>
              </a:rPr>
              <a:t>Aeration: </a:t>
            </a: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 citric acid fermentation is essentially an aerobic fermentation and organism needs abundant supply of oxygen for growth. Therefore, it is necessary to supply sterile air.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Arial Rounded MT Bold" pitchFamily="34" charset="0"/>
                <a:cs typeface="Times New Roman" pitchFamily="18" charset="0"/>
              </a:rPr>
              <a:t>Agitation: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Agitation of the fermentation medium is not required as gentle or moderate shaking under surface culture conditions decrease the citric acid production.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Time:</a:t>
            </a:r>
            <a:r>
              <a:rPr lang="en-US" sz="3600" dirty="0" smtClean="0">
                <a:solidFill>
                  <a:srgbClr val="FF0000"/>
                </a:solidFill>
                <a:latin typeface="Arial Rounded MT Bold" pitchFamily="34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fermentation process is usually completed within 7-10 days.</a:t>
            </a:r>
          </a:p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615FD"/>
                </a:solidFill>
                <a:latin typeface="Arial Rounded MT Bold" pitchFamily="34" charset="0"/>
                <a:cs typeface="Times New Roman" pitchFamily="18" charset="0"/>
              </a:rPr>
              <a:t>Yield:</a:t>
            </a:r>
            <a:r>
              <a:rPr lang="en-US" sz="3600" dirty="0" smtClean="0">
                <a:solidFill>
                  <a:srgbClr val="2615FD"/>
                </a:solidFill>
                <a:latin typeface="Arial Rounded MT Bold" pitchFamily="34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60 to 80 gm. of citric acid/100 gm. of sugar is produced in surface culture method.</a:t>
            </a:r>
          </a:p>
          <a:p>
            <a:pPr marL="0" lvl="0" indent="0">
              <a:buNone/>
            </a:pPr>
            <a:r>
              <a:rPr lang="en-US" sz="40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Recovery of Citric Acid: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citric acid is recovered from the fermented broth as follows: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At the completion of fermentation, the solution is drained off and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mycelial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mat is pressed to remove any citric acid contained in it. 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 is treated with calcium carbonate to form the precipitate of calcium citrate.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The precipitate of calcium citrate is filtered and washed. The calcium citrate precipitate is then treated with an equivalent amount of </a:t>
            </a:r>
            <a:r>
              <a:rPr lang="en-US" sz="3600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sulphuric</a:t>
            </a: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acid.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 this treatment the citric acid is separated and calcium is removed as a precipitate of calcium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precipitate of calcium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is separated by the filtration and impure solution of citric acid is obtained.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en-US" sz="3600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impurities present in impure citric acid solution is removed by treating the impure citric acid solution with activated carbon which absorbs the impurities and give citric acid solution.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Finally, the pure citric acid solution is concentrated and is crystallized from the solution.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Industrial </a:t>
            </a:r>
            <a:r>
              <a:rPr lang="en-US" sz="4800" b="1" dirty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Production of </a:t>
            </a:r>
            <a:endParaRPr lang="en-US" sz="4800" b="1" dirty="0" smtClean="0">
              <a:solidFill>
                <a:srgbClr val="7030A0"/>
              </a:solidFill>
              <a:latin typeface="Arial Rounded MT Bold" pitchFamily="34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sz="48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Citric </a:t>
            </a:r>
            <a:r>
              <a:rPr lang="en-US" sz="4800" b="1" dirty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Acid </a:t>
            </a:r>
            <a:endParaRPr lang="en-US" sz="4800" b="1" dirty="0" smtClean="0">
              <a:solidFill>
                <a:srgbClr val="7030A0"/>
              </a:solidFill>
              <a:latin typeface="Arial Rounded MT Bold" pitchFamily="34" charset="0"/>
              <a:cs typeface="Times New Roman" pitchFamily="18" charset="0"/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Citric 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acid occurs naturally as a component of many fruits. </a:t>
            </a:r>
            <a:endParaRPr lang="en-US" sz="3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en-US" sz="34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400" dirty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1784, Scheele isolated the citric acid for the first time from lemon juice and crystallized as a solid</a:t>
            </a:r>
            <a:r>
              <a:rPr lang="en-US" sz="34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en-US" sz="3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Before </a:t>
            </a:r>
            <a:r>
              <a:rPr lang="en-US" sz="3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development of fermentation technology, the citric acid was obtained by the extraction from juices of certain citrus fruits (lemon) and later from pineapple waste.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Today, most of the commercial citric acid is obtained from microbial fermentation process. Critic acid is used in many fields.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important industrial uses of citric acid are as follows :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Critic acid is used as an </a:t>
            </a:r>
            <a:r>
              <a:rPr lang="en-US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acidulant</a:t>
            </a:r>
            <a:r>
              <a:rPr lang="en-US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in foods in pharmaceutical industries (e.g. jams, preserved fruits, fruit drink).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Critic acid is used as a chelating and sequestering agent (e.g. in the tanning of animal skin).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It is also used in the production of carbonated beverages as a preservative and flavor enhancer.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457200" lvl="1" indent="-45720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Critic acid is used in the manufacture of soft drink to which citric acid gives the cool taste.</a:t>
            </a:r>
          </a:p>
          <a:p>
            <a:pPr marL="571500" lvl="1" indent="-57150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 citrate and citrate esters are used as plasticizers.</a:t>
            </a: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Manufacture of Citric Acid: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There are various fermentation processes used in the manufacture of citric acid. </a:t>
            </a:r>
          </a:p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These are: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Surface culture method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Submerged culture method</a:t>
            </a:r>
          </a:p>
          <a:p>
            <a:pPr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Solid state fermentation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Production of citric acid by surface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culture method</a:t>
            </a:r>
          </a:p>
          <a:p>
            <a:pPr>
              <a:buFont typeface="Wingdings" pitchFamily="2" charset="2"/>
              <a:buChar char="§"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method, the culture is inoculated across the surface of production media and culture remains on the surface throughout the fermentation. 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This is an old process and it is still practiced. The process includes:-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Microorganisms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Preparation of Inoculum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Preparation of Fermentation Medium</a:t>
            </a:r>
          </a:p>
          <a:p>
            <a:pPr marL="457200" lvl="1" indent="-457200">
              <a:spcBef>
                <a:spcPts val="0"/>
              </a:spcBef>
              <a:buFont typeface="Wingdings" pitchFamily="2" charset="2"/>
              <a:buChar char="§"/>
            </a:pP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Fermentation Conditions</a:t>
            </a:r>
          </a:p>
          <a:p>
            <a:pPr marL="457200" lvl="1" indent="-457200">
              <a:buFont typeface="Wingdings" pitchFamily="2" charset="2"/>
              <a:buChar char="§"/>
            </a:pPr>
            <a:r>
              <a:rPr lang="en-US" sz="3500" dirty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Recovery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1" indent="0" algn="just">
              <a:buNone/>
            </a:pPr>
            <a:r>
              <a:rPr lang="en-US" sz="4200" b="1" dirty="0" smtClean="0">
                <a:solidFill>
                  <a:srgbClr val="7030A0"/>
                </a:solidFill>
                <a:latin typeface="Arial Rounded MT Bold" pitchFamily="34" charset="0"/>
                <a:cs typeface="Times New Roman" pitchFamily="18" charset="0"/>
              </a:rPr>
              <a:t>Microorganisms:</a:t>
            </a:r>
          </a:p>
          <a:p>
            <a:pPr marL="571500" lvl="1" indent="-571500" algn="just">
              <a:buFont typeface="Wingdings" pitchFamily="2" charset="2"/>
              <a:buChar char="§"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Large number of fungi produce citric acid from sugar e.g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4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clavatus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Penicillum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species and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Mucor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species but in these some fungi produces small yield, some produces undesirable substances and some shows undesirable characteristics, so these are undesirable for the commercial production.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en-US" sz="38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Only some selected strains of </a:t>
            </a:r>
            <a:r>
              <a:rPr lang="en-US" sz="3800" b="1" i="1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3800" b="1" i="1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US" sz="38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are used for the commercial production because of following reasons:-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They are high yielding or efficient strains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8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They posses stable biochemical characteristics.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They produce negligible amount of other acids such as oxalic acid, </a:t>
            </a:r>
            <a:r>
              <a:rPr lang="en-US" sz="3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gluconic</a:t>
            </a:r>
            <a:r>
              <a:rPr lang="en-US" sz="3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acid, malic acid etc.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8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They can be easily cultivated.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Preparation of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Inoculum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Spores of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are used to inoculate fermentation media.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Spores of </a:t>
            </a:r>
            <a:r>
              <a:rPr lang="en-US" sz="3600" b="1" i="1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3600" b="1" i="1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strains are produced by growing a fungus on a suitable solid sporulation medium at 25⁰C for 4 to 14 days. 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suspension of spores is prepared by suspending the grown spores in suitable diluents, such as water.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Preparation of Fermentation Medium: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selection of favorable fermentation medium is important in obtaining high level of citric acid by the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600" dirty="0" smtClean="0">
                <a:solidFill>
                  <a:srgbClr val="2615FD"/>
                </a:solidFill>
                <a:latin typeface="Times New Roman" pitchFamily="18" charset="0"/>
                <a:cs typeface="Times New Roman" pitchFamily="18" charset="0"/>
              </a:rPr>
              <a:t> Sucrose is the best source of carbon among the various sugars as it gives maximum yield of citric acid.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Fructose and glucose gives lower yields of citric acid. However, sucrose concentration above 15% should not be used because the excess amount of sugar remains unconverted to citric acid.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1226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ALL</dc:creator>
  <cp:lastModifiedBy>HP</cp:lastModifiedBy>
  <cp:revision>28</cp:revision>
  <dcterms:created xsi:type="dcterms:W3CDTF">2017-03-16T15:39:47Z</dcterms:created>
  <dcterms:modified xsi:type="dcterms:W3CDTF">2021-10-08T06:26:35Z</dcterms:modified>
</cp:coreProperties>
</file>